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64" r:id="rId3"/>
    <p:sldId id="265" r:id="rId4"/>
    <p:sldId id="266" r:id="rId5"/>
    <p:sldId id="267" r:id="rId6"/>
    <p:sldId id="268"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02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7" autoAdjust="0"/>
    <p:restoredTop sz="86190" autoAdjust="0"/>
  </p:normalViewPr>
  <p:slideViewPr>
    <p:cSldViewPr snapToGrid="0" snapToObjects="1">
      <p:cViewPr varScale="1">
        <p:scale>
          <a:sx n="73" d="100"/>
          <a:sy n="73" d="100"/>
        </p:scale>
        <p:origin x="1824" y="72"/>
      </p:cViewPr>
      <p:guideLst>
        <p:guide orient="horz" pos="2160"/>
        <p:guide pos="2880"/>
      </p:guideLst>
    </p:cSldViewPr>
  </p:slideViewPr>
  <p:notesTextViewPr>
    <p:cViewPr>
      <p:scale>
        <a:sx n="100" d="100"/>
        <a:sy n="100" d="100"/>
      </p:scale>
      <p:origin x="0" y="-773"/>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DDC089-F861-479C-83B0-A763FC9E8162}" type="datetimeFigureOut">
              <a:rPr lang="es-ES" smtClean="0"/>
              <a:pPr/>
              <a:t>05/10/2015</a:t>
            </a:fld>
            <a:endParaRPr lang="es-ES"/>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s-ES"/>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EFB875-2249-4452-ABBB-87E5CC1C58E3}" type="slidenum">
              <a:rPr lang="es-ES" smtClean="0"/>
              <a:pPr/>
              <a:t>‹nº›</a:t>
            </a:fld>
            <a:endParaRPr lang="es-ES"/>
          </a:p>
        </p:txBody>
      </p:sp>
    </p:spTree>
    <p:extLst>
      <p:ext uri="{BB962C8B-B14F-4D97-AF65-F5344CB8AC3E}">
        <p14:creationId xmlns:p14="http://schemas.microsoft.com/office/powerpoint/2010/main" val="3918934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85000" lnSpcReduction="20000"/>
          </a:bodyPr>
          <a:lstStyle/>
          <a:p>
            <a:r>
              <a:rPr lang="pt-BR" b="1" dirty="0" smtClean="0"/>
              <a:t>CARO GESTOR</a:t>
            </a:r>
          </a:p>
          <a:p>
            <a:endParaRPr lang="pt-BR" b="1" dirty="0" smtClean="0"/>
          </a:p>
          <a:p>
            <a:r>
              <a:rPr lang="pt-BR" b="0" dirty="0" smtClean="0"/>
              <a:t>Est</a:t>
            </a:r>
            <a:r>
              <a:rPr lang="pt-BR" dirty="0" smtClean="0"/>
              <a:t>e conjunto de slides compõe a atividade introdutória ao Letramento digital: novas práticas de leitura, de Antonio Carlos Xavier.  </a:t>
            </a:r>
          </a:p>
          <a:p>
            <a:r>
              <a:rPr lang="pt-BR" dirty="0" smtClean="0">
                <a:ea typeface="ＭＳ Ｐゴシック" pitchFamily="34" charset="-128"/>
              </a:rPr>
              <a:t>Sugerimos</a:t>
            </a:r>
            <a:r>
              <a:rPr lang="pt-BR" baseline="0" dirty="0" smtClean="0">
                <a:ea typeface="ＭＳ Ｐゴシック" pitchFamily="34" charset="-128"/>
              </a:rPr>
              <a:t> </a:t>
            </a:r>
            <a:r>
              <a:rPr lang="pt-BR" dirty="0" smtClean="0">
                <a:ea typeface="ＭＳ Ｐゴシック" pitchFamily="34" charset="-128"/>
              </a:rPr>
              <a:t>estudar o texto de orientação para cada slide. </a:t>
            </a:r>
          </a:p>
          <a:p>
            <a:endParaRPr lang="pt-BR" u="sng" dirty="0" smtClean="0">
              <a:ea typeface="ＭＳ Ｐゴシック" pitchFamily="34" charset="-128"/>
            </a:endParaRPr>
          </a:p>
          <a:p>
            <a:r>
              <a:rPr lang="pt-BR" u="sng" dirty="0" smtClean="0">
                <a:ea typeface="ＭＳ Ｐゴシック" pitchFamily="34" charset="-128"/>
              </a:rPr>
              <a:t>ATENÇÃO</a:t>
            </a:r>
            <a:r>
              <a:rPr lang="pt-BR" u="none" dirty="0" smtClean="0">
                <a:ea typeface="ＭＳ Ｐゴシック" pitchFamily="34" charset="-128"/>
              </a:rPr>
              <a:t>:</a:t>
            </a:r>
          </a:p>
          <a:p>
            <a:pPr>
              <a:buFont typeface="Arial" pitchFamily="34" charset="0"/>
              <a:buChar char="•"/>
            </a:pPr>
            <a:r>
              <a:rPr lang="pt-BR" dirty="0" smtClean="0">
                <a:ea typeface="ＭＳ Ｐゴシック" pitchFamily="34" charset="-128"/>
              </a:rPr>
              <a:t> O QUE ESTÁ ENTRE PARÊNTESES NÃO É PARA SER FALADO. TRATA-SE DE UMA ORIENTAÇÃO SOBRE O SLIDE.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smtClean="0">
                <a:ea typeface="ＭＳ Ｐゴシック" pitchFamily="34" charset="-128"/>
              </a:rPr>
              <a:t> SUA FALA ESTARÁ SEMPRE INDICADA POR UMA →</a:t>
            </a:r>
          </a:p>
          <a:p>
            <a:endParaRPr lang="pt-BR" dirty="0" smtClean="0">
              <a:solidFill>
                <a:srgbClr val="FF0000"/>
              </a:solidFill>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b="1" dirty="0" smtClean="0">
                <a:ea typeface="ＭＳ Ｐゴシック" pitchFamily="34" charset="-128"/>
              </a:rPr>
              <a:t>LEIA O TÍTULO DA PALESTRA E APRESENTE</a:t>
            </a:r>
            <a:r>
              <a:rPr lang="pt-BR" b="1" baseline="0" dirty="0" smtClean="0">
                <a:ea typeface="ＭＳ Ｐゴシック" pitchFamily="34" charset="-128"/>
              </a:rPr>
              <a:t> O PROF. ANTONIO CARLOS XAVIER</a:t>
            </a:r>
          </a:p>
          <a:p>
            <a:r>
              <a:rPr lang="pt-BR" dirty="0" smtClean="0">
                <a:ea typeface="ＭＳ Ｐゴシック" pitchFamily="34" charset="-128"/>
              </a:rPr>
              <a:t>(</a:t>
            </a:r>
            <a:r>
              <a:rPr lang="pt-BR" sz="1200" kern="1200" dirty="0" smtClean="0">
                <a:solidFill>
                  <a:schemeClr val="tx1"/>
                </a:solidFill>
                <a:latin typeface="+mn-lt"/>
                <a:ea typeface="+mn-ea"/>
                <a:cs typeface="+mn-cs"/>
              </a:rPr>
              <a:t>Prof. Titular de Linguística da Universidade Federal de Pernambuco.</a:t>
            </a:r>
            <a:r>
              <a:rPr lang="pt-BR" dirty="0" smtClean="0">
                <a:ea typeface="ＭＳ Ｐゴシック" pitchFamily="34" charset="-128"/>
              </a:rPr>
              <a:t>)</a:t>
            </a:r>
          </a:p>
          <a:p>
            <a:endParaRPr lang="pt-BR" dirty="0" smtClean="0"/>
          </a:p>
          <a:p>
            <a:r>
              <a:rPr lang="pt-BR" b="1" dirty="0" smtClean="0"/>
              <a:t>Etapa 1 – Preparação</a:t>
            </a:r>
          </a:p>
          <a:p>
            <a:r>
              <a:rPr lang="pt-BR" dirty="0" smtClean="0"/>
              <a:t>–</a:t>
            </a:r>
            <a:r>
              <a:rPr lang="pt-BR" baseline="0" dirty="0" smtClean="0"/>
              <a:t> </a:t>
            </a:r>
            <a:r>
              <a:rPr lang="pt-BR" dirty="0" smtClean="0"/>
              <a:t>Organize a sala para receber os professores.</a:t>
            </a:r>
          </a:p>
          <a:p>
            <a:r>
              <a:rPr lang="pt-BR" dirty="0" smtClean="0"/>
              <a:t>–</a:t>
            </a:r>
            <a:r>
              <a:rPr lang="pt-BR" baseline="0" dirty="0" smtClean="0"/>
              <a:t> </a:t>
            </a:r>
            <a:r>
              <a:rPr lang="pt-BR" dirty="0" smtClean="0"/>
              <a:t>Estenda um papel bobina no centro da roda. Cole várias tiras como se fosse um tapete. Ao redor deixe tinta guache, pincéis, canetas hidrocor, giz cera e massa de modelar.</a:t>
            </a:r>
          </a:p>
          <a:p>
            <a:endParaRPr lang="pt-BR" dirty="0" smtClean="0"/>
          </a:p>
          <a:p>
            <a:r>
              <a:rPr lang="pt-BR" b="1" dirty="0" smtClean="0"/>
              <a:t>Providencie:</a:t>
            </a:r>
          </a:p>
          <a:p>
            <a:r>
              <a:rPr lang="pt-BR" dirty="0" smtClean="0"/>
              <a:t>– Equipamentos de projeção e som.</a:t>
            </a:r>
          </a:p>
          <a:p>
            <a:r>
              <a:rPr lang="pt-BR" dirty="0" smtClean="0"/>
              <a:t>– Fotocópias dos slides (caso não disponha de equipamentos de projeção).</a:t>
            </a:r>
          </a:p>
          <a:p>
            <a:r>
              <a:rPr lang="pt-BR" dirty="0" smtClean="0"/>
              <a:t>– Papel bobina, tinta guache, pincéis, canetas hidrocor, giz cera e massa de modelar.</a:t>
            </a:r>
          </a:p>
          <a:p>
            <a:endParaRPr lang="pt-BR" dirty="0" smtClean="0"/>
          </a:p>
          <a:p>
            <a:r>
              <a:rPr lang="pt-BR" b="1" dirty="0" smtClean="0"/>
              <a:t>Sobre o tema: </a:t>
            </a:r>
          </a:p>
          <a:p>
            <a:r>
              <a:rPr lang="pt-BR" dirty="0" smtClean="0"/>
              <a:t>As novas tecnologias e a imersão dos jovens estudantes na cultura digital mudam as relações de aprendizagem em sala de aula. Para Antonio Carlos Xavier, o professor continua imprescindível no processo pedagógico, mas assume um novo papel, o de orientador de estudos que ajuda o aprendiz a articular as informações e transformá-las em conhecimento útil.</a:t>
            </a:r>
          </a:p>
          <a:p>
            <a:r>
              <a:rPr lang="pt-BR" dirty="0" smtClean="0"/>
              <a:t>Para tanto, é necessário que o professor perceba a necessidade de ampliar seu nível de letramento digital,</a:t>
            </a:r>
            <a:r>
              <a:rPr lang="pt-BR" baseline="0" dirty="0" smtClean="0"/>
              <a:t> pois apenas assim estará apto a criar</a:t>
            </a:r>
            <a:r>
              <a:rPr lang="pt-BR" dirty="0" smtClean="0"/>
              <a:t> soluções pedagógicas; descobrir novas formas de ensinar; formatar aplicações educacionais para redes sociais, aplicativos, </a:t>
            </a:r>
            <a:r>
              <a:rPr lang="pt-BR" i="1" dirty="0" smtClean="0"/>
              <a:t>smartphones</a:t>
            </a:r>
            <a:r>
              <a:rPr lang="pt-BR" dirty="0" smtClean="0"/>
              <a:t>, etc.</a:t>
            </a:r>
          </a:p>
          <a:p>
            <a:endParaRPr lang="pt-BR" dirty="0" smtClean="0"/>
          </a:p>
          <a:p>
            <a:endParaRPr lang="es-ES" dirty="0"/>
          </a:p>
        </p:txBody>
      </p:sp>
      <p:sp>
        <p:nvSpPr>
          <p:cNvPr id="4" name="Espaço Reservado para Número de Slide 3"/>
          <p:cNvSpPr>
            <a:spLocks noGrp="1"/>
          </p:cNvSpPr>
          <p:nvPr>
            <p:ph type="sldNum" sz="quarter" idx="10"/>
          </p:nvPr>
        </p:nvSpPr>
        <p:spPr/>
        <p:txBody>
          <a:bodyPr/>
          <a:lstStyle/>
          <a:p>
            <a:fld id="{FAEFB875-2249-4452-ABBB-87E5CC1C58E3}" type="slidenum">
              <a:rPr lang="es-ES" smtClean="0"/>
              <a:pPr/>
              <a:t>1</a:t>
            </a:fld>
            <a:endParaRPr lang="es-ES"/>
          </a:p>
        </p:txBody>
      </p:sp>
    </p:spTree>
    <p:extLst>
      <p:ext uri="{BB962C8B-B14F-4D97-AF65-F5344CB8AC3E}">
        <p14:creationId xmlns:p14="http://schemas.microsoft.com/office/powerpoint/2010/main" val="202878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INICIE A ATIVIDADE PERGUNTANDO AOS PROFESSORES SOBRE QUAL A CONCEPÇÃO QUE ELES TÊM DE LETRAMENTO DIGITAL. </a:t>
            </a:r>
          </a:p>
          <a:p>
            <a:endParaRPr lang="pt-B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Etapa 2 – Durante a atividade</a:t>
            </a:r>
            <a:endParaRPr lang="pt-BR" sz="1200" kern="1200" dirty="0" smtClean="0">
              <a:solidFill>
                <a:schemeClr val="tx1"/>
              </a:solidFill>
              <a:effectLst/>
              <a:latin typeface="+mn-lt"/>
              <a:ea typeface="+mn-ea"/>
              <a:cs typeface="+mn-cs"/>
            </a:endParaRPr>
          </a:p>
          <a:p>
            <a:r>
              <a:rPr lang="pt-BR" dirty="0" smtClean="0"/>
              <a:t>– Convide-os a expressar suas ideias fazendo uso dos recursos que estão no chão. Sobre o tapete eles devem modelar, desenhar ou pintar suas ideias. Ao terminar,  comentam brevemente sobre seus registros com o grupo. </a:t>
            </a:r>
          </a:p>
          <a:p>
            <a:r>
              <a:rPr lang="pt-BR" dirty="0" smtClean="0"/>
              <a:t>– Quando todos tiverem deixado suas anotações no “tapete de papel”, peça a cada um que relacione seus conceitos com os de outro (s) colega (s). Ao final você terá um interessante mapa mental desenhado no chão.</a:t>
            </a:r>
          </a:p>
          <a:p>
            <a:r>
              <a:rPr lang="pt-BR" dirty="0" smtClean="0"/>
              <a:t>– Pergunte sobre as conexões que percebem entre a imagem e o tema.</a:t>
            </a:r>
          </a:p>
          <a:p>
            <a:r>
              <a:rPr lang="pt-BR" dirty="0" smtClean="0"/>
              <a:t>– Problematize: o que significa aprender e ensinar na era digital? </a:t>
            </a:r>
          </a:p>
          <a:p>
            <a:r>
              <a:rPr lang="pt-BR" dirty="0" smtClean="0"/>
              <a:t>– Extraia nesse momento a visão da equipe docente sobre o uso de novas tecnologias na educação e sobre o grau de familiaridade com as mídias digitais.</a:t>
            </a:r>
          </a:p>
          <a:p>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2</a:t>
            </a:fld>
            <a:endParaRPr lang="en-US"/>
          </a:p>
        </p:txBody>
      </p:sp>
    </p:spTree>
    <p:extLst>
      <p:ext uri="{BB962C8B-B14F-4D97-AF65-F5344CB8AC3E}">
        <p14:creationId xmlns:p14="http://schemas.microsoft.com/office/powerpoint/2010/main" val="42100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kern="1200" dirty="0" smtClean="0">
                <a:solidFill>
                  <a:schemeClr val="tx1"/>
                </a:solidFill>
                <a:effectLst/>
                <a:latin typeface="+mn-lt"/>
                <a:ea typeface="+mn-ea"/>
                <a:cs typeface="+mn-cs"/>
              </a:rPr>
              <a:t>LEIA</a:t>
            </a:r>
            <a:r>
              <a:rPr lang="pt-BR" sz="1200" b="1" kern="1200" baseline="0" dirty="0" smtClean="0">
                <a:solidFill>
                  <a:schemeClr val="tx1"/>
                </a:solidFill>
                <a:effectLst/>
                <a:latin typeface="+mn-lt"/>
                <a:ea typeface="+mn-ea"/>
                <a:cs typeface="+mn-cs"/>
              </a:rPr>
              <a:t> O TEXTO DO SLIDE E PROPONHA UMA REFLEXÃO COM BASE NOS TÓPICOS ABAIXO.</a:t>
            </a:r>
          </a:p>
          <a:p>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(A que  texto Pierre </a:t>
            </a:r>
            <a:r>
              <a:rPr lang="pt-BR" sz="1200" kern="1200" dirty="0" err="1" smtClean="0">
                <a:solidFill>
                  <a:schemeClr val="tx1"/>
                </a:solidFill>
                <a:effectLst/>
                <a:latin typeface="+mn-lt"/>
                <a:ea typeface="+mn-ea"/>
                <a:cs typeface="+mn-cs"/>
              </a:rPr>
              <a:t>Lévy</a:t>
            </a:r>
            <a:r>
              <a:rPr lang="pt-BR" sz="1200" kern="1200" dirty="0" smtClean="0">
                <a:solidFill>
                  <a:schemeClr val="tx1"/>
                </a:solidFill>
                <a:effectLst/>
                <a:latin typeface="+mn-lt"/>
                <a:ea typeface="+mn-ea"/>
                <a:cs typeface="+mn-cs"/>
              </a:rPr>
              <a:t> se refere? Mostre que o texto digital como o conhecimento é caleidoscópico, tridimensional, feito de elos, faces pontos que se entrecruzam. É dinâmico, interativo, convergente.)</a:t>
            </a:r>
          </a:p>
          <a:p>
            <a:endParaRPr lang="pt-B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Etapa 3 – Durante a atividade</a:t>
            </a:r>
            <a:endParaRPr lang="pt-BR"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 Problematize</a:t>
            </a:r>
            <a:r>
              <a:rPr lang="pt-BR" sz="1200" kern="1200" dirty="0" smtClean="0">
                <a:solidFill>
                  <a:schemeClr val="tx1"/>
                </a:solidFill>
                <a:effectLst/>
                <a:latin typeface="+mn-lt"/>
                <a:ea typeface="+mn-ea"/>
                <a:cs typeface="+mn-cs"/>
              </a:rPr>
              <a:t>: Quais as implicações disso para a educação? </a:t>
            </a:r>
          </a:p>
          <a:p>
            <a:r>
              <a:rPr lang="pt-BR" sz="1200" kern="1200" dirty="0" smtClean="0">
                <a:solidFill>
                  <a:schemeClr val="tx1"/>
                </a:solidFill>
                <a:effectLst/>
                <a:latin typeface="+mn-lt"/>
                <a:ea typeface="+mn-ea"/>
                <a:cs typeface="+mn-cs"/>
              </a:rPr>
              <a:t>- Explore </a:t>
            </a:r>
            <a:r>
              <a:rPr lang="pt-BR" sz="1200" kern="1200" dirty="0" smtClean="0">
                <a:solidFill>
                  <a:schemeClr val="tx1"/>
                </a:solidFill>
                <a:effectLst/>
                <a:latin typeface="+mn-lt"/>
                <a:ea typeface="+mn-ea"/>
                <a:cs typeface="+mn-cs"/>
              </a:rPr>
              <a:t>a ideia de que o letramento digital  permite uma leitura dinâmica não linear, um conhecimento em rede onde cada nó abre possibilidade para um novo conhecimento, como se fossem as sinapses do nosso cérebro ou como se um caleidoscópio de possibilidades se abrisse ante nossos olhos.</a:t>
            </a:r>
          </a:p>
          <a:p>
            <a:pPr marL="0" marR="0" indent="0" algn="l" defTabSz="457200" rtl="0" eaLnBrk="1" fontAlgn="auto" latinLnBrk="0" hangingPunct="1">
              <a:lnSpc>
                <a:spcPct val="100000"/>
              </a:lnSpc>
              <a:spcBef>
                <a:spcPts val="0"/>
              </a:spcBef>
              <a:spcAft>
                <a:spcPts val="0"/>
              </a:spcAft>
              <a:buClrTx/>
              <a:buSzTx/>
              <a:buFontTx/>
              <a:buNone/>
              <a:tabLst/>
              <a:defRPr/>
            </a:pPr>
            <a:endParaRPr lang="pt-BR"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pt-BR" dirty="0" smtClean="0"/>
              <a:t>Fonte:</a:t>
            </a:r>
            <a:r>
              <a:rPr lang="pt-BR" baseline="0" dirty="0" smtClean="0"/>
              <a:t> </a:t>
            </a:r>
            <a:r>
              <a:rPr lang="pt-BR" dirty="0" smtClean="0"/>
              <a:t>LÉVY, P. </a:t>
            </a:r>
            <a:r>
              <a:rPr lang="pt-BR" dirty="0" err="1" smtClean="0"/>
              <a:t>Cibercultura</a:t>
            </a:r>
            <a:r>
              <a:rPr lang="pt-BR" dirty="0" smtClean="0"/>
              <a:t>. Rio de Janeiro: Editora 34, 1999</a:t>
            </a:r>
            <a:r>
              <a:rPr lang="pt-BR" baseline="0" dirty="0" smtClean="0"/>
              <a:t> p. 56.</a:t>
            </a:r>
            <a:endParaRPr lang="pt-BR"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pt-BR" dirty="0" smtClean="0"/>
          </a:p>
          <a:p>
            <a:endParaRPr lang="en-US" dirty="0"/>
          </a:p>
        </p:txBody>
      </p:sp>
      <p:sp>
        <p:nvSpPr>
          <p:cNvPr id="4" name="Slide Number Placeholder 3"/>
          <p:cNvSpPr>
            <a:spLocks noGrp="1"/>
          </p:cNvSpPr>
          <p:nvPr>
            <p:ph type="sldNum" sz="quarter" idx="10"/>
          </p:nvPr>
        </p:nvSpPr>
        <p:spPr/>
        <p:txBody>
          <a:bodyPr/>
          <a:lstStyle/>
          <a:p>
            <a:fld id="{965D5B58-6498-DB46-94D3-CC6D9F8D5F78}" type="slidenum">
              <a:rPr lang="en-US" smtClean="0"/>
              <a:pPr/>
              <a:t>3</a:t>
            </a:fld>
            <a:endParaRPr lang="en-US"/>
          </a:p>
        </p:txBody>
      </p:sp>
    </p:spTree>
    <p:extLst>
      <p:ext uri="{BB962C8B-B14F-4D97-AF65-F5344CB8AC3E}">
        <p14:creationId xmlns:p14="http://schemas.microsoft.com/office/powerpoint/2010/main" val="1110917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LEIA A PERGUNTA DO SLIDE</a:t>
            </a:r>
            <a:r>
              <a:rPr lang="pt-BR" sz="1200" b="1" kern="1200" baseline="0" dirty="0" smtClean="0">
                <a:solidFill>
                  <a:schemeClr val="tx1"/>
                </a:solidFill>
                <a:effectLst/>
                <a:latin typeface="+mn-lt"/>
                <a:ea typeface="+mn-ea"/>
                <a:cs typeface="+mn-cs"/>
              </a:rPr>
              <a:t> E, APÓS ALGUMAS RESPOSTAS DOS PROFESSORES, FALE O TEXTO ABAIXO.</a:t>
            </a:r>
            <a:endParaRPr lang="pt-BR"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pt-B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pt-BR" dirty="0" smtClean="0">
                <a:ea typeface="ＭＳ Ｐゴシック" pitchFamily="34" charset="-128"/>
              </a:rPr>
              <a:t>→ </a:t>
            </a:r>
            <a:r>
              <a:rPr lang="pt-BR" sz="1200" kern="1200" dirty="0" smtClean="0">
                <a:solidFill>
                  <a:schemeClr val="tx1"/>
                </a:solidFill>
                <a:effectLst/>
                <a:latin typeface="+mn-lt"/>
                <a:ea typeface="+mn-ea"/>
                <a:cs typeface="+mn-cs"/>
              </a:rPr>
              <a:t>Neste contexto, alunos e professores são parceiros na construção do conhecimento, onde aprender é descobrir significados, criar elos entre a parte e o todo, entre a razão e a emoção, entre o convergente e o divergente, considerando que a aprendizagem acontece na interação, na colaboração e na convergência.</a:t>
            </a:r>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4</a:t>
            </a:fld>
            <a:endParaRPr lang="en-US"/>
          </a:p>
        </p:txBody>
      </p:sp>
    </p:spTree>
    <p:extLst>
      <p:ext uri="{BB962C8B-B14F-4D97-AF65-F5344CB8AC3E}">
        <p14:creationId xmlns:p14="http://schemas.microsoft.com/office/powerpoint/2010/main" val="2717424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LEIA A</a:t>
            </a:r>
            <a:r>
              <a:rPr lang="pt-BR" sz="1200" b="1" kern="1200" baseline="0" dirty="0" smtClean="0">
                <a:solidFill>
                  <a:schemeClr val="tx1"/>
                </a:solidFill>
                <a:effectLst/>
                <a:latin typeface="+mn-lt"/>
                <a:ea typeface="+mn-ea"/>
                <a:cs typeface="+mn-cs"/>
              </a:rPr>
              <a:t> CITAÇÃO DO SLIDE.</a:t>
            </a:r>
            <a:endParaRPr lang="pt-BR"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pt-BR"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sz="1200" b="1" kern="1200" dirty="0" smtClean="0">
                <a:solidFill>
                  <a:schemeClr val="tx1"/>
                </a:solidFill>
                <a:effectLst/>
                <a:latin typeface="+mn-lt"/>
                <a:ea typeface="+mn-ea"/>
                <a:cs typeface="+mn-cs"/>
              </a:rPr>
              <a:t>Etapa 4 – Conclusão</a:t>
            </a:r>
            <a:endParaRPr lang="pt-BR"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effectLst/>
                <a:latin typeface="+mn-lt"/>
                <a:ea typeface="+mn-ea"/>
                <a:cs typeface="+mn-cs"/>
              </a:rPr>
              <a:t>- Conclua a reflexão citando Paulo Freire. Ao tornar-se orientador de estudos ou mediador de aprendizagens, o professor precisa olhar constantemente para si mesmo, </a:t>
            </a:r>
            <a:r>
              <a:rPr lang="pt-BR" sz="1200" kern="1200" dirty="0" err="1" smtClean="0">
                <a:solidFill>
                  <a:schemeClr val="tx1"/>
                </a:solidFill>
                <a:effectLst/>
                <a:latin typeface="+mn-lt"/>
                <a:ea typeface="+mn-ea"/>
                <a:cs typeface="+mn-cs"/>
              </a:rPr>
              <a:t>autoavaliar-se</a:t>
            </a:r>
            <a:r>
              <a:rPr lang="pt-BR" sz="1200" kern="1200" dirty="0" smtClean="0">
                <a:solidFill>
                  <a:schemeClr val="tx1"/>
                </a:solidFill>
                <a:effectLst/>
                <a:latin typeface="+mn-lt"/>
                <a:ea typeface="+mn-ea"/>
                <a:cs typeface="+mn-cs"/>
              </a:rPr>
              <a:t>, fazer a gestão de conhecimentos, manter o foco para ajudar o aluno a extrair o melhor da tecnologia sem perder o senso do coletivo e o humano.</a:t>
            </a:r>
          </a:p>
          <a:p>
            <a:endParaRPr lang="pt-BR" dirty="0"/>
          </a:p>
        </p:txBody>
      </p:sp>
      <p:sp>
        <p:nvSpPr>
          <p:cNvPr id="4" name="Espaço Reservado para Número de Slide 3"/>
          <p:cNvSpPr>
            <a:spLocks noGrp="1"/>
          </p:cNvSpPr>
          <p:nvPr>
            <p:ph type="sldNum" sz="quarter" idx="10"/>
          </p:nvPr>
        </p:nvSpPr>
        <p:spPr/>
        <p:txBody>
          <a:bodyPr/>
          <a:lstStyle/>
          <a:p>
            <a:fld id="{965D5B58-6498-DB46-94D3-CC6D9F8D5F78}" type="slidenum">
              <a:rPr lang="en-US" smtClean="0"/>
              <a:pPr/>
              <a:t>5</a:t>
            </a:fld>
            <a:endParaRPr lang="en-US"/>
          </a:p>
        </p:txBody>
      </p:sp>
    </p:spTree>
    <p:extLst>
      <p:ext uri="{BB962C8B-B14F-4D97-AF65-F5344CB8AC3E}">
        <p14:creationId xmlns:p14="http://schemas.microsoft.com/office/powerpoint/2010/main" val="298083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ço Reservado para Imagem de Slide 1"/>
          <p:cNvSpPr>
            <a:spLocks noGrp="1" noRot="1" noChangeAspect="1" noTextEdit="1"/>
          </p:cNvSpPr>
          <p:nvPr>
            <p:ph type="sldImg"/>
          </p:nvPr>
        </p:nvSpPr>
        <p:spPr bwMode="auto">
          <a:noFill/>
          <a:ln>
            <a:solidFill>
              <a:srgbClr val="000000"/>
            </a:solidFill>
            <a:miter lim="800000"/>
            <a:headEnd/>
            <a:tailEnd/>
          </a:ln>
        </p:spPr>
      </p:sp>
      <p:sp>
        <p:nvSpPr>
          <p:cNvPr id="59395" name="Espaço Reservado para Anotações 2"/>
          <p:cNvSpPr>
            <a:spLocks noGrp="1"/>
          </p:cNvSpPr>
          <p:nvPr>
            <p:ph type="body" idx="1"/>
          </p:nvPr>
        </p:nvSpPr>
        <p:spPr bwMode="auto">
          <a:noFill/>
        </p:spPr>
        <p:txBody>
          <a:bodyPr/>
          <a:lstStyle/>
          <a:p>
            <a:pPr eaLnBrk="1" hangingPunct="1"/>
            <a:endParaRPr lang="pt-BR" smtClean="0"/>
          </a:p>
        </p:txBody>
      </p:sp>
      <p:sp>
        <p:nvSpPr>
          <p:cNvPr id="59396" name="Espaço Reservado para Número de Slide 3"/>
          <p:cNvSpPr>
            <a:spLocks noGrp="1"/>
          </p:cNvSpPr>
          <p:nvPr>
            <p:ph type="sldNum" sz="quarter" idx="5"/>
          </p:nvPr>
        </p:nvSpPr>
        <p:spPr bwMode="auto">
          <a:noFill/>
          <a:ln>
            <a:miter lim="800000"/>
            <a:headEnd/>
            <a:tailEnd/>
          </a:ln>
        </p:spPr>
        <p:txBody>
          <a:bodyPr/>
          <a:lstStyle/>
          <a:p>
            <a:fld id="{769A0805-1486-4FCD-97E7-287B0081EB03}" type="slidenum">
              <a:rPr lang="pt-BR" smtClean="0"/>
              <a:pPr/>
              <a:t>6</a:t>
            </a:fld>
            <a:endParaRPr lang="pt-BR" smtClean="0"/>
          </a:p>
        </p:txBody>
      </p:sp>
    </p:spTree>
    <p:extLst>
      <p:ext uri="{BB962C8B-B14F-4D97-AF65-F5344CB8AC3E}">
        <p14:creationId xmlns:p14="http://schemas.microsoft.com/office/powerpoint/2010/main" val="1018685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67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43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80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x-none"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A851273-5767-A641-A31E-26507277B9BF}" type="datetimeFigureOut">
              <a:rPr lang="en-US" smtClean="0"/>
              <a:pPr/>
              <a:t>10/5/2015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5A836D2-D281-FF41-BA1E-1A93DFDF73ED}" type="slidenum">
              <a:rPr lang="en-US" smtClean="0"/>
              <a:pPr/>
              <a:t>‹nº›</a:t>
            </a:fld>
            <a:endParaRPr lang="en-US"/>
          </a:p>
        </p:txBody>
      </p:sp>
    </p:spTree>
    <p:extLst>
      <p:ext uri="{BB962C8B-B14F-4D97-AF65-F5344CB8AC3E}">
        <p14:creationId xmlns:p14="http://schemas.microsoft.com/office/powerpoint/2010/main" val="950755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fundo.jp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Tree>
    <p:extLst>
      <p:ext uri="{BB962C8B-B14F-4D97-AF65-F5344CB8AC3E}">
        <p14:creationId xmlns:p14="http://schemas.microsoft.com/office/powerpoint/2010/main" val="228080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315449" y="145752"/>
            <a:ext cx="8569239" cy="6351117"/>
            <a:chOff x="315449" y="145752"/>
            <a:chExt cx="8569239" cy="6351117"/>
          </a:xfrm>
        </p:grpSpPr>
        <p:pic>
          <p:nvPicPr>
            <p:cNvPr id="5" name="Picture 4"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49" y="506649"/>
              <a:ext cx="3245643" cy="1860033"/>
            </a:xfrm>
            <a:prstGeom prst="rect">
              <a:avLst/>
            </a:prstGeom>
          </p:spPr>
        </p:pic>
        <p:pic>
          <p:nvPicPr>
            <p:cNvPr id="6" name="Picture 5" descr="logo_s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424" y="5354156"/>
              <a:ext cx="934947" cy="1142713"/>
            </a:xfrm>
            <a:prstGeom prst="rect">
              <a:avLst/>
            </a:prstGeom>
          </p:spPr>
        </p:pic>
        <p:pic>
          <p:nvPicPr>
            <p:cNvPr id="3" name="Picture 2" descr="img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449" y="3337817"/>
              <a:ext cx="7464612" cy="2768615"/>
            </a:xfrm>
            <a:prstGeom prst="rect">
              <a:avLst/>
            </a:prstGeom>
          </p:spPr>
        </p:pic>
        <p:sp>
          <p:nvSpPr>
            <p:cNvPr id="8" name="Title 1"/>
            <p:cNvSpPr txBox="1">
              <a:spLocks/>
            </p:cNvSpPr>
            <p:nvPr/>
          </p:nvSpPr>
          <p:spPr>
            <a:xfrm>
              <a:off x="3479204" y="145752"/>
              <a:ext cx="5404513" cy="1470025"/>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pt-BR" sz="3800" b="1" dirty="0" smtClean="0">
                  <a:solidFill>
                    <a:schemeClr val="tx1">
                      <a:lumMod val="75000"/>
                      <a:lumOff val="25000"/>
                    </a:schemeClr>
                  </a:solidFill>
                  <a:latin typeface="+mn-lt"/>
                </a:rPr>
                <a:t>LETRAMENTO DIGITAL: NOVAS PRÁTICAS DE LEITURA</a:t>
              </a:r>
              <a:endParaRPr lang="pt-BR" sz="3800" b="1" dirty="0">
                <a:solidFill>
                  <a:schemeClr val="tx1">
                    <a:lumMod val="75000"/>
                    <a:lumOff val="25000"/>
                  </a:schemeClr>
                </a:solidFill>
                <a:latin typeface="+mn-lt"/>
              </a:endParaRPr>
            </a:p>
          </p:txBody>
        </p:sp>
        <p:sp>
          <p:nvSpPr>
            <p:cNvPr id="9" name="Subtitle 2"/>
            <p:cNvSpPr txBox="1">
              <a:spLocks/>
            </p:cNvSpPr>
            <p:nvPr/>
          </p:nvSpPr>
          <p:spPr>
            <a:xfrm>
              <a:off x="5594641" y="2138035"/>
              <a:ext cx="3290047" cy="4572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US" sz="2800" dirty="0" smtClean="0">
                  <a:solidFill>
                    <a:schemeClr val="tx1">
                      <a:lumMod val="75000"/>
                      <a:lumOff val="25000"/>
                    </a:schemeClr>
                  </a:solidFill>
                </a:rPr>
                <a:t>Antonio Carlos Xavier</a:t>
              </a:r>
              <a:endParaRPr lang="en-US" sz="2800" dirty="0">
                <a:solidFill>
                  <a:schemeClr val="tx1">
                    <a:lumMod val="75000"/>
                    <a:lumOff val="25000"/>
                  </a:schemeClr>
                </a:solidFill>
              </a:endParaRPr>
            </a:p>
          </p:txBody>
        </p:sp>
        <p:sp>
          <p:nvSpPr>
            <p:cNvPr id="10" name="Subtitle 2"/>
            <p:cNvSpPr txBox="1">
              <a:spLocks/>
            </p:cNvSpPr>
            <p:nvPr/>
          </p:nvSpPr>
          <p:spPr>
            <a:xfrm>
              <a:off x="4940485" y="1615777"/>
              <a:ext cx="3944203" cy="60978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pt-BR" dirty="0" smtClean="0">
                  <a:solidFill>
                    <a:schemeClr val="tx1">
                      <a:lumMod val="75000"/>
                      <a:lumOff val="25000"/>
                    </a:schemeClr>
                  </a:solidFill>
                </a:rPr>
                <a:t>Atividade Introdutória</a:t>
              </a:r>
              <a:endParaRPr lang="pt-BR" dirty="0">
                <a:solidFill>
                  <a:schemeClr val="tx1">
                    <a:lumMod val="75000"/>
                    <a:lumOff val="25000"/>
                  </a:schemeClr>
                </a:solidFill>
              </a:endParaRPr>
            </a:p>
          </p:txBody>
        </p:sp>
      </p:grpSp>
    </p:spTree>
    <p:extLst>
      <p:ext uri="{BB962C8B-B14F-4D97-AF65-F5344CB8AC3E}">
        <p14:creationId xmlns:p14="http://schemas.microsoft.com/office/powerpoint/2010/main" val="2715142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srcRect/>
          <a:stretch>
            <a:fillRect/>
          </a:stretch>
        </p:blipFill>
        <p:spPr bwMode="auto">
          <a:xfrm>
            <a:off x="0" y="1"/>
            <a:ext cx="9143999" cy="6862148"/>
          </a:xfrm>
          <a:prstGeom prst="rect">
            <a:avLst/>
          </a:prstGeom>
          <a:noFill/>
          <a:ln w="9525">
            <a:noFill/>
            <a:miter lim="800000"/>
            <a:headEnd/>
            <a:tailEnd/>
          </a:ln>
        </p:spPr>
      </p:pic>
    </p:spTree>
    <p:extLst>
      <p:ext uri="{BB962C8B-B14F-4D97-AF65-F5344CB8AC3E}">
        <p14:creationId xmlns:p14="http://schemas.microsoft.com/office/powerpoint/2010/main" val="3480597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0" y="0"/>
            <a:ext cx="9144000" cy="6869414"/>
          </a:xfrm>
          <a:prstGeom prst="rect">
            <a:avLst/>
          </a:prstGeom>
          <a:noFill/>
          <a:ln w="9525">
            <a:noFill/>
            <a:miter lim="800000"/>
            <a:headEnd/>
            <a:tailEnd/>
          </a:ln>
        </p:spPr>
      </p:pic>
    </p:spTree>
    <p:extLst>
      <p:ext uri="{BB962C8B-B14F-4D97-AF65-F5344CB8AC3E}">
        <p14:creationId xmlns:p14="http://schemas.microsoft.com/office/powerpoint/2010/main" val="2043261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srcRect/>
          <a:stretch>
            <a:fillRect/>
          </a:stretch>
        </p:blipFill>
        <p:spPr bwMode="auto">
          <a:xfrm>
            <a:off x="1" y="0"/>
            <a:ext cx="9143999" cy="6875016"/>
          </a:xfrm>
          <a:prstGeom prst="rect">
            <a:avLst/>
          </a:prstGeom>
          <a:noFill/>
          <a:ln w="9525">
            <a:noFill/>
            <a:miter lim="800000"/>
            <a:headEnd/>
            <a:tailEnd/>
          </a:ln>
        </p:spPr>
      </p:pic>
    </p:spTree>
    <p:extLst>
      <p:ext uri="{BB962C8B-B14F-4D97-AF65-F5344CB8AC3E}">
        <p14:creationId xmlns:p14="http://schemas.microsoft.com/office/powerpoint/2010/main" val="3332181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srcRect/>
          <a:stretch>
            <a:fillRect/>
          </a:stretch>
        </p:blipFill>
        <p:spPr bwMode="auto">
          <a:xfrm>
            <a:off x="-1" y="0"/>
            <a:ext cx="9159259" cy="6858000"/>
          </a:xfrm>
          <a:prstGeom prst="rect">
            <a:avLst/>
          </a:prstGeom>
          <a:noFill/>
          <a:ln w="9525">
            <a:noFill/>
            <a:miter lim="800000"/>
            <a:headEnd/>
            <a:tailEnd/>
          </a:ln>
        </p:spPr>
      </p:pic>
    </p:spTree>
    <p:extLst>
      <p:ext uri="{BB962C8B-B14F-4D97-AF65-F5344CB8AC3E}">
        <p14:creationId xmlns:p14="http://schemas.microsoft.com/office/powerpoint/2010/main" val="3167265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srcRect/>
          <a:stretch>
            <a:fillRect/>
          </a:stretch>
        </p:blipFill>
        <p:spPr bwMode="auto">
          <a:xfrm>
            <a:off x="0" y="0"/>
            <a:ext cx="9144000" cy="6854118"/>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950</TotalTime>
  <Words>758</Words>
  <Application>Microsoft Office PowerPoint</Application>
  <PresentationFormat>Apresentação na tela (4:3)</PresentationFormat>
  <Paragraphs>57</Paragraphs>
  <Slides>6</Slides>
  <Notes>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6</vt:i4>
      </vt:variant>
    </vt:vector>
  </HeadingPairs>
  <TitlesOfParts>
    <vt:vector size="10" baseType="lpstr">
      <vt:lpstr>ＭＳ Ｐゴシック</vt:lpstr>
      <vt:lpstr>Arial</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Alê</dc:creator>
  <cp:lastModifiedBy>Gouvêa, Mônica de Souza</cp:lastModifiedBy>
  <cp:revision>64</cp:revision>
  <dcterms:created xsi:type="dcterms:W3CDTF">2015-05-12T13:03:12Z</dcterms:created>
  <dcterms:modified xsi:type="dcterms:W3CDTF">2015-10-05T18:22:46Z</dcterms:modified>
</cp:coreProperties>
</file>